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slideLayouts/slideLayout2.xml" ContentType="application/vnd.openxmlformats-officedocument.presentationml.slideLayout+xml"/>
  <Override PartName="/ppt/theme/theme2.xml" ContentType="application/vnd.openxmlformats-officedocument.theme+xml"/>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slideLayouts/slideLayout3.xml" ContentType="application/vnd.openxmlformats-officedocument.presentationml.slideLayout+xml"/>
  <Override PartName="/ppt/theme/theme3.xml" ContentType="application/vnd.openxmlformats-officedocument.them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7"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orient="horz" pos="20036">
          <p15:clr>
            <a:srgbClr val="A4A3A4"/>
          </p15:clr>
        </p15:guide>
        <p15:guide id="8">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906"/>
    <a:srgbClr val="107A74"/>
    <a:srgbClr val="143161"/>
    <a:srgbClr val="A18616"/>
    <a:srgbClr val="FCE400"/>
    <a:srgbClr val="147B5F"/>
    <a:srgbClr val="0575AC"/>
    <a:srgbClr val="0C7693"/>
    <a:srgbClr val="14305F"/>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0658" autoAdjust="0"/>
    <p:restoredTop sz="94701" autoAdjust="0"/>
  </p:normalViewPr>
  <p:slideViewPr>
    <p:cSldViewPr snapToGrid="0" snapToObjects="1" showGuides="1">
      <p:cViewPr varScale="1">
        <p:scale>
          <a:sx n="20" d="100"/>
          <a:sy n="20" d="100"/>
        </p:scale>
        <p:origin x="-2888" y="-192"/>
      </p:cViewPr>
      <p:guideLst>
        <p:guide orient="horz" pos="2898"/>
        <p:guide orient="horz" pos="288"/>
        <p:guide orient="horz" pos="20160"/>
        <p:guide orient="horz"/>
        <p:guide orient="horz" pos="20036"/>
        <p:guide pos="261"/>
        <p:guide pos="27369"/>
        <p:guide/>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interSettings" Target="printerSettings/printerSettings1.bin"/><Relationship Id="rId8" Type="http://schemas.openxmlformats.org/officeDocument/2006/relationships/commentAuthors" Target="commentAuthors.xml"/><Relationship Id="rId9" Type="http://schemas.openxmlformats.org/officeDocument/2006/relationships/presProps" Target="presProps.xml"/><Relationship Id="rId1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layout/>
      <c:overlay val="0"/>
    </c:title>
    <c:autoTitleDeleted val="0"/>
    <c:plotArea>
      <c:layout/>
      <c:lineChart>
        <c:grouping val="standard"/>
        <c:varyColors val="0"/>
        <c:ser>
          <c:idx val="0"/>
          <c:order val="0"/>
          <c:tx>
            <c:strRef>
              <c:f>Sheet1!$B$1</c:f>
              <c:strCache>
                <c:ptCount val="1"/>
                <c:pt idx="0">
                  <c:v>Reversal Ratio</c:v>
                </c:pt>
              </c:strCache>
            </c:strRef>
          </c:tx>
          <c:cat>
            <c:numRef>
              <c:f>Sheet1!$A$2:$A$10</c:f>
              <c:numCache>
                <c:formatCode>General</c:formatCode>
                <c:ptCount val="9"/>
                <c:pt idx="0">
                  <c:v>2009.0</c:v>
                </c:pt>
                <c:pt idx="1">
                  <c:v>2010.0</c:v>
                </c:pt>
                <c:pt idx="2">
                  <c:v>2011.0</c:v>
                </c:pt>
                <c:pt idx="3">
                  <c:v>2012.0</c:v>
                </c:pt>
                <c:pt idx="4">
                  <c:v>2013.0</c:v>
                </c:pt>
                <c:pt idx="5">
                  <c:v>2014.0</c:v>
                </c:pt>
                <c:pt idx="6">
                  <c:v>2015.0</c:v>
                </c:pt>
                <c:pt idx="7">
                  <c:v>2016.0</c:v>
                </c:pt>
                <c:pt idx="8">
                  <c:v>2017.0</c:v>
                </c:pt>
              </c:numCache>
            </c:numRef>
          </c:cat>
          <c:val>
            <c:numRef>
              <c:f>Sheet1!$B$2:$B$10</c:f>
              <c:numCache>
                <c:formatCode>General</c:formatCode>
                <c:ptCount val="9"/>
                <c:pt idx="0">
                  <c:v>0.118</c:v>
                </c:pt>
                <c:pt idx="1">
                  <c:v>0.256</c:v>
                </c:pt>
                <c:pt idx="2">
                  <c:v>0.169</c:v>
                </c:pt>
                <c:pt idx="3">
                  <c:v>0.145</c:v>
                </c:pt>
                <c:pt idx="4">
                  <c:v>0.131</c:v>
                </c:pt>
                <c:pt idx="5">
                  <c:v>0.112</c:v>
                </c:pt>
                <c:pt idx="6">
                  <c:v>0.094</c:v>
                </c:pt>
                <c:pt idx="7">
                  <c:v>0.136</c:v>
                </c:pt>
                <c:pt idx="8">
                  <c:v>0.139</c:v>
                </c:pt>
              </c:numCache>
            </c:numRef>
          </c:val>
          <c:smooth val="0"/>
        </c:ser>
        <c:dLbls>
          <c:showLegendKey val="0"/>
          <c:showVal val="0"/>
          <c:showCatName val="0"/>
          <c:showSerName val="0"/>
          <c:showPercent val="0"/>
          <c:showBubbleSize val="0"/>
        </c:dLbls>
        <c:marker val="1"/>
        <c:smooth val="0"/>
        <c:axId val="-2122848088"/>
        <c:axId val="-2117024680"/>
      </c:lineChart>
      <c:catAx>
        <c:axId val="-2122848088"/>
        <c:scaling>
          <c:orientation val="minMax"/>
        </c:scaling>
        <c:delete val="0"/>
        <c:axPos val="b"/>
        <c:numFmt formatCode="General" sourceLinked="1"/>
        <c:majorTickMark val="out"/>
        <c:minorTickMark val="none"/>
        <c:tickLblPos val="nextTo"/>
        <c:crossAx val="-2117024680"/>
        <c:crosses val="autoZero"/>
        <c:auto val="1"/>
        <c:lblAlgn val="ctr"/>
        <c:lblOffset val="100"/>
        <c:noMultiLvlLbl val="0"/>
      </c:catAx>
      <c:valAx>
        <c:axId val="-2117024680"/>
        <c:scaling>
          <c:orientation val="minMax"/>
        </c:scaling>
        <c:delete val="0"/>
        <c:axPos val="l"/>
        <c:majorGridlines/>
        <c:numFmt formatCode="General" sourceLinked="1"/>
        <c:majorTickMark val="out"/>
        <c:minorTickMark val="none"/>
        <c:tickLblPos val="nextTo"/>
        <c:crossAx val="-212284808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5/3/18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5/3/18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97927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531071"/>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592819"/>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389601"/>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5717837"/>
            <a:ext cx="13591277"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4854479"/>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7662962"/>
            <a:ext cx="1359286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6831713"/>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01756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162147"/>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571783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4854479"/>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4854479"/>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5717837"/>
            <a:ext cx="13576029"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6799606"/>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tx1"/>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7579834"/>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268141"/>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048371"/>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34"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35"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36"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5582573"/>
            <a:ext cx="10056813"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4719215"/>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4414110"/>
            <a:ext cx="1005840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3582861"/>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5574635"/>
            <a:ext cx="2072004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4719215"/>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1587164" y="21266886"/>
            <a:ext cx="20720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0445094"/>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471921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5582573"/>
            <a:ext cx="1004701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364308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4381750"/>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040224"/>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5807122"/>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34"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35"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36"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3.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4.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vmlDrawing" Target="../drawings/vmlDrawing1.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1.bin"/><Relationship Id="rId9" Type="http://schemas.openxmlformats.org/officeDocument/2006/relationships/image" Target="../media/image1.wmf"/><Relationship Id="rId10" Type="http://schemas.openxmlformats.org/officeDocument/2006/relationships/oleObject" Target="../embeddings/oleObject2.bin"/></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oleObject" Target="../embeddings/oleObject7.bin"/><Relationship Id="rId16" Type="http://schemas.openxmlformats.org/officeDocument/2006/relationships/image" Target="../media/image1.wmf"/><Relationship Id="rId17" Type="http://schemas.openxmlformats.org/officeDocument/2006/relationships/oleObject" Target="../embeddings/oleObject8.bin"/><Relationship Id="rId18" Type="http://schemas.openxmlformats.org/officeDocument/2006/relationships/image" Target="../media/image2.wmf"/><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vmlDrawing" Target="../drawings/vmlDrawing2.vml"/><Relationship Id="rId4" Type="http://schemas.openxmlformats.org/officeDocument/2006/relationships/oleObject" Target="../embeddings/oleObject5.bin"/><Relationship Id="rId5" Type="http://schemas.openxmlformats.org/officeDocument/2006/relationships/image" Target="../media/image3.wmf"/><Relationship Id="rId6" Type="http://schemas.openxmlformats.org/officeDocument/2006/relationships/image" Target="../media/image9.png"/><Relationship Id="rId7" Type="http://schemas.openxmlformats.org/officeDocument/2006/relationships/oleObject" Target="../embeddings/oleObject6.bin"/><Relationship Id="rId8" Type="http://schemas.openxmlformats.org/officeDocument/2006/relationships/image" Target="../media/image4.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10.jpeg"/></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oleObject" Target="../embeddings/oleObject11.bin"/><Relationship Id="rId16" Type="http://schemas.openxmlformats.org/officeDocument/2006/relationships/image" Target="../media/image1.wmf"/><Relationship Id="rId17" Type="http://schemas.openxmlformats.org/officeDocument/2006/relationships/oleObject" Target="../embeddings/oleObject12.bin"/><Relationship Id="rId18" Type="http://schemas.openxmlformats.org/officeDocument/2006/relationships/image" Target="../media/image2.wmf"/><Relationship Id="rId1" Type="http://schemas.openxmlformats.org/officeDocument/2006/relationships/slideLayout" Target="../slideLayouts/slideLayout3.xml"/><Relationship Id="rId2" Type="http://schemas.openxmlformats.org/officeDocument/2006/relationships/theme" Target="../theme/theme3.xml"/><Relationship Id="rId3" Type="http://schemas.openxmlformats.org/officeDocument/2006/relationships/vmlDrawing" Target="../drawings/vmlDrawing3.vml"/><Relationship Id="rId4" Type="http://schemas.openxmlformats.org/officeDocument/2006/relationships/oleObject" Target="../embeddings/oleObject9.bin"/><Relationship Id="rId5" Type="http://schemas.openxmlformats.org/officeDocument/2006/relationships/image" Target="../media/image3.wmf"/><Relationship Id="rId6" Type="http://schemas.openxmlformats.org/officeDocument/2006/relationships/image" Target="../media/image9.png"/><Relationship Id="rId7" Type="http://schemas.openxmlformats.org/officeDocument/2006/relationships/oleObject" Target="../embeddings/oleObject10.bin"/><Relationship Id="rId8" Type="http://schemas.openxmlformats.org/officeDocument/2006/relationships/image" Target="../media/image4.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10.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223"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224"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225"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226"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65" name="Group 64"/>
          <p:cNvGrpSpPr/>
          <p:nvPr userDrawn="1"/>
        </p:nvGrpSpPr>
        <p:grpSpPr>
          <a:xfrm>
            <a:off x="-14192" y="1382"/>
            <a:ext cx="43905392" cy="4572641"/>
            <a:chOff x="-14192" y="1382"/>
            <a:chExt cx="27451941" cy="4572641"/>
          </a:xfrm>
        </p:grpSpPr>
        <p:sp>
          <p:nvSpPr>
            <p:cNvPr id="71"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xmlns:p14="http://schemas.microsoft.com/office/powerpoint/2010/mai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231"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232"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233"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234"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41" name="Rounded Rectangle 40"/>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nvGrpSpPr>
          <p:cNvPr id="79" name="Group 78"/>
          <p:cNvGrpSpPr/>
          <p:nvPr userDrawn="1"/>
        </p:nvGrpSpPr>
        <p:grpSpPr>
          <a:xfrm>
            <a:off x="-14192" y="1382"/>
            <a:ext cx="43905392" cy="4572641"/>
            <a:chOff x="-14192" y="1382"/>
            <a:chExt cx="27451941" cy="4572641"/>
          </a:xfrm>
        </p:grpSpPr>
        <p:sp>
          <p:nvSpPr>
            <p:cNvPr id="80"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3"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Lst>
  <p:timing>
    <p:tnLst>
      <p:par>
        <p:cTn xmlns:p14="http://schemas.microsoft.com/office/powerpoint/2010/mai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90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251"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252"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253"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254"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37" name="Rounded Rectangle 36"/>
          <p:cNvSpPr/>
          <p:nvPr userDrawn="1"/>
        </p:nvSpPr>
        <p:spPr>
          <a:xfrm>
            <a:off x="922338"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32883582"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11442847" y="4691266"/>
            <a:ext cx="20978625" cy="26518273"/>
          </a:xfrm>
          <a:prstGeom prst="roundRect">
            <a:avLst>
              <a:gd name="adj" fmla="val 9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nvGrpSpPr>
          <p:cNvPr id="72" name="Group 71"/>
          <p:cNvGrpSpPr/>
          <p:nvPr userDrawn="1"/>
        </p:nvGrpSpPr>
        <p:grpSpPr>
          <a:xfrm>
            <a:off x="-14192" y="1382"/>
            <a:ext cx="43905392" cy="4572641"/>
            <a:chOff x="-14192" y="1382"/>
            <a:chExt cx="27451941" cy="4572641"/>
          </a:xfrm>
        </p:grpSpPr>
        <p:sp>
          <p:nvSpPr>
            <p:cNvPr id="73"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8"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iming>
    <p:tnLst>
      <p:par>
        <p:cTn xmlns:p14="http://schemas.microsoft.com/office/powerpoint/2010/mai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85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chart" Target="../charts/chart1.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a:stretch>
            <a:fillRect/>
          </a:stretch>
        </p:blipFill>
        <p:spPr>
          <a:xfrm>
            <a:off x="11371484" y="24431141"/>
            <a:ext cx="4980796" cy="6324945"/>
          </a:xfrm>
          <a:prstGeom prst="rect">
            <a:avLst/>
          </a:prstGeom>
        </p:spPr>
      </p:pic>
      <p:sp>
        <p:nvSpPr>
          <p:cNvPr id="2" name="Text Placeholder 1"/>
          <p:cNvSpPr>
            <a:spLocks noGrp="1"/>
          </p:cNvSpPr>
          <p:nvPr>
            <p:ph type="body" sz="quarter" idx="10"/>
          </p:nvPr>
        </p:nvSpPr>
        <p:spPr>
          <a:xfrm>
            <a:off x="396179" y="5379935"/>
            <a:ext cx="10056813" cy="8383810"/>
          </a:xfrm>
        </p:spPr>
        <p:txBody>
          <a:bodyPr/>
          <a:lstStyle/>
          <a:p>
            <a:pPr algn="just"/>
            <a:r>
              <a:rPr lang="en-US" sz="3900" dirty="0" smtClean="0"/>
              <a:t>We worked </a:t>
            </a:r>
            <a:r>
              <a:rPr lang="en-US" sz="3900" dirty="0"/>
              <a:t>with </a:t>
            </a:r>
            <a:r>
              <a:rPr lang="en-US" sz="3900" i="1" dirty="0"/>
              <a:t>BENCHMARKS: A Citizen’s Scorecard on Judicial Accountability in Massachusetts</a:t>
            </a:r>
            <a:r>
              <a:rPr lang="en-US" sz="3900" dirty="0"/>
              <a:t> to determine the conditions under which judicial rulings are more or less likely to be reversed</a:t>
            </a:r>
            <a:r>
              <a:rPr lang="en-US" sz="3900" dirty="0" smtClean="0"/>
              <a:t>. </a:t>
            </a:r>
            <a:r>
              <a:rPr lang="en-US" sz="3900" dirty="0"/>
              <a:t>Our work </a:t>
            </a:r>
            <a:r>
              <a:rPr lang="en-US" sz="3900" dirty="0" smtClean="0"/>
              <a:t>focused on </a:t>
            </a:r>
            <a:r>
              <a:rPr lang="en-US" sz="3900" dirty="0"/>
              <a:t>criminal cases appealed to the Massachusetts Supreme Judicial Court and Appellate Courts from 2008–2018. </a:t>
            </a:r>
            <a:r>
              <a:rPr lang="en-US" sz="3900" dirty="0" smtClean="0"/>
              <a:t>Our goal was to use data science as a tool of investigative journalism to </a:t>
            </a:r>
            <a:r>
              <a:rPr lang="en-US" sz="3900" dirty="0"/>
              <a:t>uncover never before-seen patterns of judicial behavior and decision-making in criminal and civil cases</a:t>
            </a:r>
            <a:r>
              <a:rPr lang="en-US" sz="3900" dirty="0" smtClean="0"/>
              <a:t>. </a:t>
            </a:r>
            <a:endParaRPr lang="en-US" sz="3900" dirty="0"/>
          </a:p>
          <a:p>
            <a:pPr algn="just"/>
            <a:endParaRPr lang="en-US" sz="3900" dirty="0"/>
          </a:p>
        </p:txBody>
      </p:sp>
      <p:sp>
        <p:nvSpPr>
          <p:cNvPr id="3" name="Text Placeholder 2"/>
          <p:cNvSpPr>
            <a:spLocks noGrp="1"/>
          </p:cNvSpPr>
          <p:nvPr>
            <p:ph type="body" sz="quarter" idx="11"/>
          </p:nvPr>
        </p:nvSpPr>
        <p:spPr>
          <a:xfrm>
            <a:off x="477827" y="4543295"/>
            <a:ext cx="10048875" cy="1015655"/>
          </a:xfrm>
        </p:spPr>
        <p:txBody>
          <a:bodyPr/>
          <a:lstStyle/>
          <a:p>
            <a:r>
              <a:rPr lang="en-US" sz="5400" dirty="0" smtClean="0"/>
              <a:t>Introduction</a:t>
            </a:r>
            <a:endParaRPr lang="en-US" sz="4800" dirty="0"/>
          </a:p>
        </p:txBody>
      </p:sp>
      <p:sp>
        <p:nvSpPr>
          <p:cNvPr id="4" name="Text Placeholder 3"/>
          <p:cNvSpPr>
            <a:spLocks noGrp="1"/>
          </p:cNvSpPr>
          <p:nvPr>
            <p:ph type="body" sz="quarter" idx="20"/>
          </p:nvPr>
        </p:nvSpPr>
        <p:spPr>
          <a:xfrm>
            <a:off x="459674" y="12714125"/>
            <a:ext cx="10038662" cy="573311"/>
          </a:xfrm>
        </p:spPr>
        <p:txBody>
          <a:bodyPr/>
          <a:lstStyle/>
          <a:p>
            <a:r>
              <a:rPr lang="en-US" sz="5400" dirty="0" smtClean="0"/>
              <a:t>Questions</a:t>
            </a:r>
            <a:endParaRPr lang="en-US" sz="5400" dirty="0"/>
          </a:p>
        </p:txBody>
      </p:sp>
      <p:sp>
        <p:nvSpPr>
          <p:cNvPr id="5" name="Text Placeholder 4"/>
          <p:cNvSpPr>
            <a:spLocks noGrp="1"/>
          </p:cNvSpPr>
          <p:nvPr>
            <p:ph type="body" sz="quarter" idx="21"/>
          </p:nvPr>
        </p:nvSpPr>
        <p:spPr>
          <a:xfrm>
            <a:off x="11428410" y="5379935"/>
            <a:ext cx="10048874" cy="5262956"/>
          </a:xfrm>
        </p:spPr>
        <p:txBody>
          <a:bodyPr/>
          <a:lstStyle/>
          <a:p>
            <a:pPr algn="just"/>
            <a:r>
              <a:rPr lang="en-US" sz="3900" dirty="0" smtClean="0"/>
              <a:t>We then examined individual case summaries scrapped from the </a:t>
            </a:r>
            <a:r>
              <a:rPr lang="en-US" sz="3900" b="1" dirty="0" smtClean="0"/>
              <a:t>Massachusetts Appellate Court Website</a:t>
            </a:r>
            <a:r>
              <a:rPr lang="en-US" sz="3900" dirty="0" smtClean="0"/>
              <a:t>. From these summaries, we determined how often each lower court judge is reversed. The graph below shows judges who presided over more than five cases and had more than 50% of cases they presided over reversed.</a:t>
            </a:r>
            <a:endParaRPr lang="en-US" sz="3900" dirty="0"/>
          </a:p>
        </p:txBody>
      </p:sp>
      <p:sp>
        <p:nvSpPr>
          <p:cNvPr id="6" name="Text Placeholder 5"/>
          <p:cNvSpPr>
            <a:spLocks noGrp="1"/>
          </p:cNvSpPr>
          <p:nvPr>
            <p:ph type="body" sz="quarter" idx="22"/>
          </p:nvPr>
        </p:nvSpPr>
        <p:spPr>
          <a:xfrm>
            <a:off x="11428411" y="4543295"/>
            <a:ext cx="10048875" cy="1015655"/>
          </a:xfrm>
        </p:spPr>
        <p:txBody>
          <a:bodyPr/>
          <a:lstStyle/>
          <a:p>
            <a:r>
              <a:rPr lang="en-US" sz="5400" dirty="0" smtClean="0"/>
              <a:t>Data Continued</a:t>
            </a:r>
            <a:endParaRPr lang="en-US" sz="4800" dirty="0"/>
          </a:p>
        </p:txBody>
      </p:sp>
      <p:sp>
        <p:nvSpPr>
          <p:cNvPr id="7" name="Text Placeholder 6"/>
          <p:cNvSpPr>
            <a:spLocks noGrp="1"/>
          </p:cNvSpPr>
          <p:nvPr>
            <p:ph type="body" sz="quarter" idx="23"/>
          </p:nvPr>
        </p:nvSpPr>
        <p:spPr>
          <a:xfrm>
            <a:off x="22404620" y="17660740"/>
            <a:ext cx="10048874" cy="4062628"/>
          </a:xfrm>
        </p:spPr>
        <p:txBody>
          <a:bodyPr/>
          <a:lstStyle/>
          <a:p>
            <a:pPr algn="just"/>
            <a:r>
              <a:rPr lang="en-US" sz="3900" dirty="0" smtClean="0"/>
              <a:t>Analysis of case opinion text yielded more meaningful results than analysis of docket entries. By searching for key terms such as “homicide” and “firearm” in the headnotes of each page, we classified each case by type of crime.  </a:t>
            </a:r>
            <a:endParaRPr lang="en-US" sz="3900" dirty="0"/>
          </a:p>
        </p:txBody>
      </p:sp>
      <p:sp>
        <p:nvSpPr>
          <p:cNvPr id="8" name="Text Placeholder 7"/>
          <p:cNvSpPr>
            <a:spLocks noGrp="1"/>
          </p:cNvSpPr>
          <p:nvPr>
            <p:ph type="body" sz="quarter" idx="24"/>
          </p:nvPr>
        </p:nvSpPr>
        <p:spPr>
          <a:xfrm>
            <a:off x="22440906" y="4543295"/>
            <a:ext cx="10058400" cy="1015655"/>
          </a:xfrm>
        </p:spPr>
        <p:txBody>
          <a:bodyPr/>
          <a:lstStyle/>
          <a:p>
            <a:r>
              <a:rPr lang="en-US" sz="5400" dirty="0" smtClean="0"/>
              <a:t>Analysis Continued</a:t>
            </a:r>
            <a:endParaRPr lang="en-US" sz="4800" dirty="0"/>
          </a:p>
        </p:txBody>
      </p:sp>
      <p:sp>
        <p:nvSpPr>
          <p:cNvPr id="9" name="Text Placeholder 8"/>
          <p:cNvSpPr>
            <a:spLocks noGrp="1"/>
          </p:cNvSpPr>
          <p:nvPr>
            <p:ph type="body" sz="quarter" idx="25"/>
          </p:nvPr>
        </p:nvSpPr>
        <p:spPr>
          <a:xfrm>
            <a:off x="33422043" y="4543295"/>
            <a:ext cx="10047018" cy="1015655"/>
          </a:xfrm>
        </p:spPr>
        <p:txBody>
          <a:bodyPr/>
          <a:lstStyle/>
          <a:p>
            <a:r>
              <a:rPr lang="en-US" sz="5400" dirty="0" smtClean="0"/>
              <a:t>Conclusions</a:t>
            </a:r>
            <a:endParaRPr lang="en-US" sz="4800" dirty="0"/>
          </a:p>
        </p:txBody>
      </p:sp>
      <p:sp>
        <p:nvSpPr>
          <p:cNvPr id="10" name="Text Placeholder 9"/>
          <p:cNvSpPr>
            <a:spLocks noGrp="1"/>
          </p:cNvSpPr>
          <p:nvPr>
            <p:ph type="body" sz="quarter" idx="26"/>
          </p:nvPr>
        </p:nvSpPr>
        <p:spPr>
          <a:xfrm>
            <a:off x="33422043" y="5379935"/>
            <a:ext cx="10047018" cy="12464927"/>
          </a:xfrm>
        </p:spPr>
        <p:txBody>
          <a:bodyPr/>
          <a:lstStyle/>
          <a:p>
            <a:pPr algn="just"/>
            <a:r>
              <a:rPr lang="en-US" sz="3900" dirty="0" smtClean="0"/>
              <a:t>We found that on average 14% of court cases appealed in Massachusetts are reversed each year. </a:t>
            </a:r>
            <a:r>
              <a:rPr lang="en-US" sz="3900" dirty="0"/>
              <a:t>A</a:t>
            </a:r>
            <a:r>
              <a:rPr lang="en-US" sz="3900" dirty="0" smtClean="0"/>
              <a:t>nalysis of case docket entries determined which cases were reversed, allowing us to examine reversed cases for similarities. We obtained basic information about each case from its summary in order to determine how often each lower court judge is reversed, revealing that some judges are reversed more often than others. </a:t>
            </a:r>
            <a:r>
              <a:rPr lang="en-US" sz="3900" dirty="0"/>
              <a:t>A</a:t>
            </a:r>
            <a:r>
              <a:rPr lang="en-US" sz="3900" dirty="0" smtClean="0"/>
              <a:t>nalysis of published opinion texts revealed that homicide is the crime most likely to be reversed, followed by drug crimes. Nevertheless since not every case has a published opinion, </a:t>
            </a:r>
            <a:r>
              <a:rPr lang="en-US" sz="3900" dirty="0"/>
              <a:t>f</a:t>
            </a:r>
            <a:r>
              <a:rPr lang="en-US" sz="3900" dirty="0" smtClean="0"/>
              <a:t>urther analysis must be done to determine if we have a representative sample before we can reach a definitive conclusion about the relationship between case reversal and crime type. All data currently available to the public, however, suggests it has an effect.</a:t>
            </a:r>
            <a:endParaRPr lang="en-US" sz="3900" dirty="0"/>
          </a:p>
        </p:txBody>
      </p:sp>
      <p:sp>
        <p:nvSpPr>
          <p:cNvPr id="11" name="Text Placeholder 10"/>
          <p:cNvSpPr>
            <a:spLocks noGrp="1"/>
          </p:cNvSpPr>
          <p:nvPr>
            <p:ph type="body" sz="quarter" idx="27"/>
          </p:nvPr>
        </p:nvSpPr>
        <p:spPr>
          <a:xfrm>
            <a:off x="33422043" y="17451341"/>
            <a:ext cx="10047018" cy="1015655"/>
          </a:xfrm>
        </p:spPr>
        <p:txBody>
          <a:bodyPr/>
          <a:lstStyle/>
          <a:p>
            <a:r>
              <a:rPr lang="en-US" sz="5400" dirty="0" smtClean="0"/>
              <a:t>Future Steps</a:t>
            </a:r>
            <a:endParaRPr lang="en-US" sz="5400" dirty="0"/>
          </a:p>
        </p:txBody>
      </p:sp>
      <p:sp>
        <p:nvSpPr>
          <p:cNvPr id="12" name="Text Placeholder 11"/>
          <p:cNvSpPr>
            <a:spLocks noGrp="1"/>
          </p:cNvSpPr>
          <p:nvPr>
            <p:ph type="body" sz="quarter" idx="28"/>
          </p:nvPr>
        </p:nvSpPr>
        <p:spPr>
          <a:xfrm>
            <a:off x="33427075" y="18422028"/>
            <a:ext cx="10052050" cy="9464105"/>
          </a:xfrm>
        </p:spPr>
        <p:txBody>
          <a:bodyPr/>
          <a:lstStyle/>
          <a:p>
            <a:pPr algn="just"/>
            <a:r>
              <a:rPr lang="en-US" sz="3900" i="1" dirty="0" smtClean="0"/>
              <a:t>Benchmarks </a:t>
            </a:r>
            <a:r>
              <a:rPr lang="en-US" sz="3900" dirty="0" smtClean="0"/>
              <a:t>is an ongoing project spanning multiple semesters and departments at BU. While we developed a strong foundation for the project, there is still work to be done to uncover trends in the Massachusetts judicial system. Since we were limited to published opinion texts, our conclusions were limited. Future groups petitioning the court system may be able to gain access to all opinions, resulting in more significant conclusions. Additionally, the data we found could be correlated with other data sources such as demographic information which could reveal biases in the court system. Going forward this project will hopefully be a valuable check on court accountability. </a:t>
            </a:r>
            <a:endParaRPr lang="en-US" sz="3900" i="1" dirty="0"/>
          </a:p>
        </p:txBody>
      </p:sp>
      <p:sp>
        <p:nvSpPr>
          <p:cNvPr id="13" name="Text Placeholder 12"/>
          <p:cNvSpPr>
            <a:spLocks noGrp="1"/>
          </p:cNvSpPr>
          <p:nvPr>
            <p:ph type="body" sz="quarter" idx="29"/>
          </p:nvPr>
        </p:nvSpPr>
        <p:spPr>
          <a:xfrm>
            <a:off x="33432107" y="28041157"/>
            <a:ext cx="10047018" cy="1015655"/>
          </a:xfrm>
        </p:spPr>
        <p:txBody>
          <a:bodyPr/>
          <a:lstStyle/>
          <a:p>
            <a:r>
              <a:rPr lang="en-US" sz="5400" dirty="0" smtClean="0"/>
              <a:t>Acknowledgements</a:t>
            </a:r>
            <a:endParaRPr lang="en-US" sz="4400" dirty="0"/>
          </a:p>
        </p:txBody>
      </p:sp>
      <p:sp>
        <p:nvSpPr>
          <p:cNvPr id="14" name="Text Placeholder 13"/>
          <p:cNvSpPr>
            <a:spLocks noGrp="1"/>
          </p:cNvSpPr>
          <p:nvPr>
            <p:ph type="body" sz="quarter" idx="30"/>
          </p:nvPr>
        </p:nvSpPr>
        <p:spPr>
          <a:xfrm>
            <a:off x="33422043" y="29020686"/>
            <a:ext cx="10052050" cy="1692749"/>
          </a:xfrm>
        </p:spPr>
        <p:txBody>
          <a:bodyPr/>
          <a:lstStyle/>
          <a:p>
            <a:pPr algn="just"/>
            <a:r>
              <a:rPr lang="en-US" sz="3900" dirty="0" smtClean="0"/>
              <a:t>We would like to thank Maggie </a:t>
            </a:r>
            <a:r>
              <a:rPr lang="en-US" sz="3900" dirty="0" err="1" smtClean="0"/>
              <a:t>Mulvihill</a:t>
            </a:r>
            <a:r>
              <a:rPr lang="en-US" sz="3900" dirty="0" smtClean="0"/>
              <a:t> </a:t>
            </a:r>
            <a:r>
              <a:rPr lang="en-US" sz="3900" dirty="0"/>
              <a:t>and </a:t>
            </a:r>
            <a:r>
              <a:rPr lang="en-US" sz="3900" dirty="0" err="1"/>
              <a:t>Ziba</a:t>
            </a:r>
            <a:r>
              <a:rPr lang="en-US" sz="3900" dirty="0"/>
              <a:t> </a:t>
            </a:r>
            <a:r>
              <a:rPr lang="en-US" sz="3900" dirty="0" err="1" smtClean="0"/>
              <a:t>Parissa</a:t>
            </a:r>
            <a:r>
              <a:rPr lang="en-US" sz="3900" dirty="0" smtClean="0"/>
              <a:t> for sponsoring a Spark! Project.</a:t>
            </a:r>
            <a:endParaRPr lang="en-US" sz="3900" dirty="0"/>
          </a:p>
        </p:txBody>
      </p:sp>
      <p:sp>
        <p:nvSpPr>
          <p:cNvPr id="15" name="Text Placeholder 14"/>
          <p:cNvSpPr>
            <a:spLocks noGrp="1"/>
          </p:cNvSpPr>
          <p:nvPr>
            <p:ph type="body" sz="quarter" idx="96"/>
          </p:nvPr>
        </p:nvSpPr>
        <p:spPr>
          <a:xfrm>
            <a:off x="477827" y="13725256"/>
            <a:ext cx="10056813" cy="6343252"/>
          </a:xfrm>
        </p:spPr>
        <p:txBody>
          <a:bodyPr/>
          <a:lstStyle/>
          <a:p>
            <a:pPr marL="571500" indent="-571500" fontAlgn="base">
              <a:buFont typeface="Arial"/>
              <a:buChar char="•"/>
            </a:pPr>
            <a:r>
              <a:rPr lang="en-US" sz="3900" dirty="0"/>
              <a:t>What proportion of cases are reversed in Massachusetts? </a:t>
            </a:r>
            <a:endParaRPr lang="en-US" sz="3900" dirty="0" smtClean="0"/>
          </a:p>
          <a:p>
            <a:pPr marL="571500" indent="-571500" fontAlgn="base">
              <a:buFont typeface="Arial"/>
              <a:buChar char="•"/>
            </a:pPr>
            <a:r>
              <a:rPr lang="en-US" sz="3900" dirty="0" smtClean="0"/>
              <a:t>What </a:t>
            </a:r>
            <a:r>
              <a:rPr lang="en-US" sz="3900" dirty="0"/>
              <a:t>are the similarities between cases that are reversed</a:t>
            </a:r>
            <a:r>
              <a:rPr lang="en-US" sz="3900" dirty="0" smtClean="0"/>
              <a:t>?</a:t>
            </a:r>
          </a:p>
          <a:p>
            <a:pPr marL="571500" indent="-571500" fontAlgn="base">
              <a:buFont typeface="Arial"/>
              <a:buChar char="•"/>
            </a:pPr>
            <a:r>
              <a:rPr lang="en-US" sz="3900" dirty="0" smtClean="0"/>
              <a:t>Are </a:t>
            </a:r>
            <a:r>
              <a:rPr lang="en-US" sz="3900" dirty="0"/>
              <a:t>there certain types of crimes that are reversed more than often than others?</a:t>
            </a:r>
          </a:p>
          <a:p>
            <a:pPr marL="571500" indent="-571500" fontAlgn="base">
              <a:buFont typeface="Arial"/>
              <a:buChar char="•"/>
            </a:pPr>
            <a:r>
              <a:rPr lang="en-US" sz="3900" dirty="0"/>
              <a:t>What factors are most strongly correlated with the reversal of a criminal conviction?</a:t>
            </a:r>
          </a:p>
          <a:p>
            <a:endParaRPr lang="en-US" sz="3900" dirty="0"/>
          </a:p>
        </p:txBody>
      </p:sp>
      <p:sp>
        <p:nvSpPr>
          <p:cNvPr id="16" name="Text Placeholder 15"/>
          <p:cNvSpPr>
            <a:spLocks noGrp="1"/>
          </p:cNvSpPr>
          <p:nvPr>
            <p:ph type="body" sz="quarter" idx="150"/>
          </p:nvPr>
        </p:nvSpPr>
        <p:spPr>
          <a:xfrm>
            <a:off x="5932593" y="2832828"/>
            <a:ext cx="31998968" cy="811493"/>
          </a:xfrm>
        </p:spPr>
        <p:txBody>
          <a:bodyPr/>
          <a:lstStyle/>
          <a:p>
            <a:r>
              <a:rPr lang="en-US" dirty="0"/>
              <a:t>Spark! Advisor: Professor Maggie </a:t>
            </a:r>
            <a:r>
              <a:rPr lang="en-US" dirty="0" err="1"/>
              <a:t>Mulvihill</a:t>
            </a:r>
            <a:endParaRPr lang="en-US" dirty="0">
              <a:effectLst/>
            </a:endParaRPr>
          </a:p>
        </p:txBody>
      </p:sp>
      <p:sp>
        <p:nvSpPr>
          <p:cNvPr id="17" name="Text Placeholder 16"/>
          <p:cNvSpPr>
            <a:spLocks noGrp="1"/>
          </p:cNvSpPr>
          <p:nvPr>
            <p:ph type="body" sz="quarter" idx="151"/>
          </p:nvPr>
        </p:nvSpPr>
        <p:spPr>
          <a:xfrm>
            <a:off x="5932594" y="1850524"/>
            <a:ext cx="31998968" cy="1280160"/>
          </a:xfrm>
        </p:spPr>
        <p:txBody>
          <a:bodyPr/>
          <a:lstStyle/>
          <a:p>
            <a:r>
              <a:rPr lang="en-US" dirty="0" smtClean="0"/>
              <a:t>James </a:t>
            </a:r>
            <a:r>
              <a:rPr lang="en-US" dirty="0" smtClean="0"/>
              <a:t>Craver</a:t>
            </a:r>
            <a:r>
              <a:rPr lang="en-US" dirty="0" smtClean="0"/>
              <a:t>, Samuel Harrison, and Haley Pereira</a:t>
            </a:r>
            <a:endParaRPr lang="en-US" dirty="0"/>
          </a:p>
        </p:txBody>
      </p:sp>
      <p:sp>
        <p:nvSpPr>
          <p:cNvPr id="18" name="Text Placeholder 17"/>
          <p:cNvSpPr>
            <a:spLocks noGrp="1"/>
          </p:cNvSpPr>
          <p:nvPr>
            <p:ph type="body" sz="quarter" idx="153"/>
          </p:nvPr>
        </p:nvSpPr>
        <p:spPr>
          <a:xfrm>
            <a:off x="5932594" y="877879"/>
            <a:ext cx="31998968" cy="1354204"/>
          </a:xfrm>
        </p:spPr>
        <p:txBody>
          <a:bodyPr>
            <a:normAutofit fontScale="62500" lnSpcReduction="20000"/>
          </a:bodyPr>
          <a:lstStyle/>
          <a:p>
            <a:r>
              <a:rPr lang="en-US" dirty="0"/>
              <a:t>BENCHMARKS: A Citizen’s Scorecard on Judicial </a:t>
            </a:r>
            <a:r>
              <a:rPr lang="en-US" dirty="0" smtClean="0"/>
              <a:t>Accountability in </a:t>
            </a:r>
            <a:r>
              <a:rPr lang="en-US" dirty="0"/>
              <a:t>Massachusetts</a:t>
            </a:r>
          </a:p>
        </p:txBody>
      </p:sp>
      <p:sp>
        <p:nvSpPr>
          <p:cNvPr id="19" name="Text Placeholder 5"/>
          <p:cNvSpPr txBox="1">
            <a:spLocks/>
          </p:cNvSpPr>
          <p:nvPr/>
        </p:nvSpPr>
        <p:spPr>
          <a:xfrm>
            <a:off x="441523" y="19535376"/>
            <a:ext cx="10048875" cy="101565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5400" dirty="0"/>
              <a:t>Data</a:t>
            </a:r>
          </a:p>
        </p:txBody>
      </p:sp>
      <p:graphicFrame>
        <p:nvGraphicFramePr>
          <p:cNvPr id="22" name="Chart 21"/>
          <p:cNvGraphicFramePr/>
          <p:nvPr>
            <p:extLst>
              <p:ext uri="{D42A27DB-BD31-4B8C-83A1-F6EECF244321}">
                <p14:modId xmlns:p14="http://schemas.microsoft.com/office/powerpoint/2010/main" val="3371755591"/>
              </p:ext>
            </p:extLst>
          </p:nvPr>
        </p:nvGraphicFramePr>
        <p:xfrm>
          <a:off x="599747" y="20730469"/>
          <a:ext cx="9700148" cy="5488610"/>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1"/>
          <p:cNvSpPr txBox="1">
            <a:spLocks/>
          </p:cNvSpPr>
          <p:nvPr/>
        </p:nvSpPr>
        <p:spPr>
          <a:xfrm>
            <a:off x="433585" y="27197175"/>
            <a:ext cx="10056813" cy="346246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3900" dirty="0" smtClean="0"/>
              <a:t>We first considered the </a:t>
            </a:r>
            <a:r>
              <a:rPr lang="en-US" sz="3900" b="1" dirty="0" smtClean="0"/>
              <a:t>Annual </a:t>
            </a:r>
            <a:r>
              <a:rPr lang="en-US" sz="3900" b="1" dirty="0"/>
              <a:t>Report on the State of the Massachusetts Court System </a:t>
            </a:r>
            <a:r>
              <a:rPr lang="en-US" sz="3900" dirty="0" smtClean="0"/>
              <a:t>from 2009 to 2017. From these reports we were able to determine the number of cases appealed each year and find the ratio reversed. </a:t>
            </a:r>
            <a:endParaRPr lang="en-US" sz="3900" dirty="0"/>
          </a:p>
        </p:txBody>
      </p:sp>
      <p:pic>
        <p:nvPicPr>
          <p:cNvPr id="27" name="Picture 26"/>
          <p:cNvPicPr>
            <a:picLocks noChangeAspect="1"/>
          </p:cNvPicPr>
          <p:nvPr/>
        </p:nvPicPr>
        <p:blipFill>
          <a:blip r:embed="rId5"/>
          <a:stretch>
            <a:fillRect/>
          </a:stretch>
        </p:blipFill>
        <p:spPr>
          <a:xfrm>
            <a:off x="11417295" y="9840044"/>
            <a:ext cx="10059991" cy="3581732"/>
          </a:xfrm>
          <a:prstGeom prst="rect">
            <a:avLst/>
          </a:prstGeom>
        </p:spPr>
      </p:pic>
      <p:sp>
        <p:nvSpPr>
          <p:cNvPr id="28" name="Text Placeholder 4"/>
          <p:cNvSpPr txBox="1">
            <a:spLocks/>
          </p:cNvSpPr>
          <p:nvPr/>
        </p:nvSpPr>
        <p:spPr>
          <a:xfrm>
            <a:off x="11417295" y="14069206"/>
            <a:ext cx="10048874" cy="706344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3900" dirty="0" smtClean="0"/>
              <a:t>While the summary text provides general information about each case, it lacks specific information necessary for detailed analysis of reversals in Massachusetts. Therefore, we downloaded the full opinion text of each reversed case over the last decade from the </a:t>
            </a:r>
            <a:r>
              <a:rPr lang="en-US" sz="3900" b="1" dirty="0" smtClean="0"/>
              <a:t>Massachusetts Appellate Opinion Portal</a:t>
            </a:r>
            <a:r>
              <a:rPr lang="en-US" sz="3900" dirty="0" smtClean="0"/>
              <a:t>. Unfortunately, only 9-12% of cases each year have published opinions. More information about the published opinion text is located under Analysis.  </a:t>
            </a:r>
            <a:endParaRPr lang="en-US" sz="3900" dirty="0"/>
          </a:p>
        </p:txBody>
      </p:sp>
      <p:sp>
        <p:nvSpPr>
          <p:cNvPr id="29" name="Text Placeholder 7"/>
          <p:cNvSpPr txBox="1">
            <a:spLocks/>
          </p:cNvSpPr>
          <p:nvPr/>
        </p:nvSpPr>
        <p:spPr>
          <a:xfrm>
            <a:off x="11407769" y="20317734"/>
            <a:ext cx="10058400" cy="101565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5400" dirty="0" smtClean="0"/>
              <a:t>Analysis</a:t>
            </a:r>
            <a:endParaRPr lang="en-US" sz="4800" dirty="0"/>
          </a:p>
        </p:txBody>
      </p:sp>
      <p:sp>
        <p:nvSpPr>
          <p:cNvPr id="30" name="Text Placeholder 4"/>
          <p:cNvSpPr txBox="1">
            <a:spLocks/>
          </p:cNvSpPr>
          <p:nvPr/>
        </p:nvSpPr>
        <p:spPr>
          <a:xfrm>
            <a:off x="11407769" y="21137575"/>
            <a:ext cx="10048874" cy="346246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dist"/>
            <a:r>
              <a:rPr lang="en-US" sz="3900" dirty="0" smtClean="0">
                <a:solidFill>
                  <a:srgbClr val="000000"/>
                </a:solidFill>
              </a:rPr>
              <a:t>From our analysis of each case’s docket entry, we grouped cases into four clusters based on their cosine similarity. Cluster 1 had the lowest reversal rate, while Cluster 3 had the highest, as shown in the chart located in the next     </a:t>
            </a:r>
            <a:endParaRPr lang="en-US" sz="3900" dirty="0">
              <a:solidFill>
                <a:srgbClr val="000000"/>
              </a:solidFill>
            </a:endParaRPr>
          </a:p>
        </p:txBody>
      </p:sp>
      <p:sp>
        <p:nvSpPr>
          <p:cNvPr id="36" name="Text Placeholder 4"/>
          <p:cNvSpPr txBox="1">
            <a:spLocks/>
          </p:cNvSpPr>
          <p:nvPr/>
        </p:nvSpPr>
        <p:spPr>
          <a:xfrm>
            <a:off x="16352280" y="24053555"/>
            <a:ext cx="5125006" cy="5724622"/>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3800" dirty="0" smtClean="0">
                <a:solidFill>
                  <a:srgbClr val="000000"/>
                </a:solidFill>
              </a:rPr>
              <a:t>column. Although </a:t>
            </a:r>
            <a:r>
              <a:rPr lang="en-US" sz="3800" dirty="0">
                <a:solidFill>
                  <a:srgbClr val="000000"/>
                </a:solidFill>
              </a:rPr>
              <a:t>we </a:t>
            </a:r>
            <a:r>
              <a:rPr lang="en-US" sz="3800" dirty="0" smtClean="0">
                <a:solidFill>
                  <a:srgbClr val="000000"/>
                </a:solidFill>
              </a:rPr>
              <a:t>removed numbers  from </a:t>
            </a:r>
            <a:r>
              <a:rPr lang="en-US" sz="3800" dirty="0">
                <a:solidFill>
                  <a:srgbClr val="000000"/>
                </a:solidFill>
              </a:rPr>
              <a:t>our analysis to prevent a time bias, </a:t>
            </a:r>
            <a:r>
              <a:rPr lang="en-US" sz="3800" dirty="0" smtClean="0">
                <a:solidFill>
                  <a:srgbClr val="000000"/>
                </a:solidFill>
              </a:rPr>
              <a:t>some clusters appear to be defined by year. Cluster 2 was an exception, containing </a:t>
            </a:r>
            <a:r>
              <a:rPr lang="en-US" sz="3800" dirty="0">
                <a:solidFill>
                  <a:srgbClr val="000000"/>
                </a:solidFill>
              </a:rPr>
              <a:t>all Supreme Judicial Court </a:t>
            </a:r>
            <a:r>
              <a:rPr lang="en-US" sz="3800" dirty="0" smtClean="0">
                <a:solidFill>
                  <a:srgbClr val="000000"/>
                </a:solidFill>
              </a:rPr>
              <a:t>cases. </a:t>
            </a:r>
            <a:endParaRPr lang="en-US" sz="3800" dirty="0">
              <a:latin typeface="Times New Roman"/>
              <a:cs typeface="Times New Roman"/>
            </a:endParaRPr>
          </a:p>
        </p:txBody>
      </p:sp>
      <p:pic>
        <p:nvPicPr>
          <p:cNvPr id="39" name="Picture 38"/>
          <p:cNvPicPr/>
          <p:nvPr/>
        </p:nvPicPr>
        <p:blipFill>
          <a:blip r:embed="rId6">
            <a:extLst>
              <a:ext uri="{28A0092B-C50C-407E-A947-70E740481C1C}">
                <a14:useLocalDpi xmlns:a14="http://schemas.microsoft.com/office/drawing/2010/main" val="0"/>
              </a:ext>
            </a:extLst>
          </a:blip>
          <a:srcRect/>
          <a:stretch>
            <a:fillRect/>
          </a:stretch>
        </p:blipFill>
        <p:spPr bwMode="auto">
          <a:xfrm>
            <a:off x="22586045" y="21246331"/>
            <a:ext cx="9635003" cy="5922244"/>
          </a:xfrm>
          <a:prstGeom prst="rect">
            <a:avLst/>
          </a:prstGeom>
          <a:noFill/>
          <a:ln>
            <a:noFill/>
          </a:ln>
        </p:spPr>
      </p:pic>
      <p:sp>
        <p:nvSpPr>
          <p:cNvPr id="40" name="Text Placeholder 6"/>
          <p:cNvSpPr txBox="1">
            <a:spLocks/>
          </p:cNvSpPr>
          <p:nvPr/>
        </p:nvSpPr>
        <p:spPr>
          <a:xfrm>
            <a:off x="22440906" y="27651750"/>
            <a:ext cx="10048874" cy="346246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3900" dirty="0" smtClean="0"/>
              <a:t>Crimes classified under “Homicide” were the most likely to be reversed, followed by those classified as “Drugs” and “Weapon,” while those classified as “Breaking and Entering” were the least likely.   </a:t>
            </a:r>
            <a:endParaRPr lang="en-US" sz="3900" dirty="0"/>
          </a:p>
        </p:txBody>
      </p:sp>
      <p:pic>
        <p:nvPicPr>
          <p:cNvPr id="42" name="Picture 41"/>
          <p:cNvPicPr>
            <a:picLocks noChangeAspect="1"/>
          </p:cNvPicPr>
          <p:nvPr/>
        </p:nvPicPr>
        <p:blipFill>
          <a:blip r:embed="rId7"/>
          <a:stretch>
            <a:fillRect/>
          </a:stretch>
        </p:blipFill>
        <p:spPr>
          <a:xfrm>
            <a:off x="22386591" y="10207190"/>
            <a:ext cx="10040145" cy="6744525"/>
          </a:xfrm>
          <a:prstGeom prst="rect">
            <a:avLst/>
          </a:prstGeom>
        </p:spPr>
      </p:pic>
      <p:sp>
        <p:nvSpPr>
          <p:cNvPr id="43" name="Text Placeholder 4"/>
          <p:cNvSpPr txBox="1">
            <a:spLocks/>
          </p:cNvSpPr>
          <p:nvPr/>
        </p:nvSpPr>
        <p:spPr>
          <a:xfrm>
            <a:off x="22377862" y="5379935"/>
            <a:ext cx="10048874" cy="526295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3900" dirty="0" smtClean="0"/>
              <a:t>Cluster 1 was defined by stayed cases where court proceedings were halted. Cluster 4 tended to contain cases from 2012-2018, while Cluster 3 contained cases from 2008-2011. 2010 had an unusually high percent of appealed cases reversed. This most likely explains why the reversal percentage of Cluster 3 is higher than the other clusters.  </a:t>
            </a:r>
            <a:endParaRPr lang="en-US" sz="3900" dirty="0"/>
          </a:p>
        </p:txBody>
      </p:sp>
      <p:sp>
        <p:nvSpPr>
          <p:cNvPr id="32" name="Text Placeholder 1"/>
          <p:cNvSpPr txBox="1">
            <a:spLocks/>
          </p:cNvSpPr>
          <p:nvPr/>
        </p:nvSpPr>
        <p:spPr>
          <a:xfrm>
            <a:off x="472756" y="26191575"/>
            <a:ext cx="9934893" cy="103102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700" b="1" i="1" dirty="0" smtClean="0">
                <a:solidFill>
                  <a:schemeClr val="accent1"/>
                </a:solidFill>
              </a:rPr>
              <a:t>Ratio of appealed cases reversed from </a:t>
            </a:r>
            <a:r>
              <a:rPr lang="en-US" sz="3700" b="1" i="1" dirty="0" smtClean="0">
                <a:solidFill>
                  <a:schemeClr val="accent1"/>
                </a:solidFill>
              </a:rPr>
              <a:t>2009-2017</a:t>
            </a:r>
            <a:endParaRPr lang="en-US" sz="3700" i="1" dirty="0">
              <a:solidFill>
                <a:schemeClr val="accent1"/>
              </a:solidFill>
            </a:endParaRPr>
          </a:p>
        </p:txBody>
      </p:sp>
      <p:sp>
        <p:nvSpPr>
          <p:cNvPr id="34" name="Text Placeholder 1"/>
          <p:cNvSpPr txBox="1">
            <a:spLocks/>
          </p:cNvSpPr>
          <p:nvPr/>
        </p:nvSpPr>
        <p:spPr>
          <a:xfrm>
            <a:off x="11697800" y="13217436"/>
            <a:ext cx="10048875" cy="103102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700" b="1" i="1" dirty="0" smtClean="0">
                <a:solidFill>
                  <a:schemeClr val="accent1"/>
                </a:solidFill>
              </a:rPr>
              <a:t>Judges with a reversal ratio of greater than 50%</a:t>
            </a:r>
            <a:endParaRPr lang="en-US" sz="3700" i="1" dirty="0">
              <a:solidFill>
                <a:schemeClr val="accent1"/>
              </a:solidFill>
            </a:endParaRPr>
          </a:p>
        </p:txBody>
      </p:sp>
      <p:sp>
        <p:nvSpPr>
          <p:cNvPr id="35" name="Text Placeholder 1"/>
          <p:cNvSpPr txBox="1">
            <a:spLocks/>
          </p:cNvSpPr>
          <p:nvPr/>
        </p:nvSpPr>
        <p:spPr>
          <a:xfrm>
            <a:off x="16352280" y="29322368"/>
            <a:ext cx="5104363" cy="160041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700" b="1" i="1" dirty="0" smtClean="0">
                <a:solidFill>
                  <a:schemeClr val="accent1"/>
                </a:solidFill>
              </a:rPr>
              <a:t>Cluster </a:t>
            </a:r>
            <a:r>
              <a:rPr lang="en-US" sz="3700" b="1" i="1" dirty="0" smtClean="0">
                <a:solidFill>
                  <a:schemeClr val="accent1"/>
                </a:solidFill>
              </a:rPr>
              <a:t>analysis of docket entry text</a:t>
            </a:r>
            <a:endParaRPr lang="en-US" sz="3700" i="1" dirty="0">
              <a:solidFill>
                <a:schemeClr val="accent1"/>
              </a:solidFill>
            </a:endParaRPr>
          </a:p>
        </p:txBody>
      </p:sp>
      <p:sp>
        <p:nvSpPr>
          <p:cNvPr id="37" name="Text Placeholder 1"/>
          <p:cNvSpPr txBox="1">
            <a:spLocks/>
          </p:cNvSpPr>
          <p:nvPr/>
        </p:nvSpPr>
        <p:spPr>
          <a:xfrm>
            <a:off x="23801076" y="16730905"/>
            <a:ext cx="7353958" cy="103102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700" b="1" i="1" dirty="0" smtClean="0">
                <a:solidFill>
                  <a:schemeClr val="accent1"/>
                </a:solidFill>
              </a:rPr>
              <a:t>Percent of cases reversed by cluster</a:t>
            </a:r>
            <a:endParaRPr lang="en-US" sz="3700" i="1" dirty="0">
              <a:solidFill>
                <a:schemeClr val="accent1"/>
              </a:solidFill>
            </a:endParaRPr>
          </a:p>
        </p:txBody>
      </p:sp>
      <p:sp>
        <p:nvSpPr>
          <p:cNvPr id="38" name="Text Placeholder 1"/>
          <p:cNvSpPr txBox="1">
            <a:spLocks/>
          </p:cNvSpPr>
          <p:nvPr/>
        </p:nvSpPr>
        <p:spPr>
          <a:xfrm>
            <a:off x="23229616" y="26853092"/>
            <a:ext cx="8991432" cy="103102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700" b="1" i="1" dirty="0" smtClean="0">
                <a:solidFill>
                  <a:schemeClr val="accent1"/>
                </a:solidFill>
              </a:rPr>
              <a:t>Number of reversed cases by type of crime</a:t>
            </a:r>
            <a:endParaRPr lang="en-US" sz="3700" i="1" dirty="0">
              <a:solidFill>
                <a:schemeClr val="accent1"/>
              </a:solidFill>
            </a:endParaRPr>
          </a:p>
        </p:txBody>
      </p:sp>
    </p:spTree>
    <p:extLst>
      <p:ext uri="{BB962C8B-B14F-4D97-AF65-F5344CB8AC3E}">
        <p14:creationId xmlns:p14="http://schemas.microsoft.com/office/powerpoint/2010/main" val="3591268493"/>
      </p:ext>
    </p:extLst>
  </p:cSld>
  <p:clrMapOvr>
    <a:masterClrMapping/>
  </p:clrMapOvr>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8743</TotalTime>
  <Words>893</Words>
  <Application>Microsoft Macintosh PowerPoint</Application>
  <PresentationFormat>Custom</PresentationFormat>
  <Paragraphs>35</Paragraphs>
  <Slides>1</Slides>
  <Notes>1</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5" baseType="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Haley Pereira</cp:lastModifiedBy>
  <cp:revision>119</cp:revision>
  <cp:lastPrinted>2015-06-29T17:31:11Z</cp:lastPrinted>
  <dcterms:created xsi:type="dcterms:W3CDTF">2012-02-03T19:11:35Z</dcterms:created>
  <dcterms:modified xsi:type="dcterms:W3CDTF">2018-05-04T02:03:58Z</dcterms:modified>
</cp:coreProperties>
</file>